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8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4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7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5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7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DF53-46F9-4D16-8E5B-4D663C2311D5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E2B9-3296-4050-BB85-A755A4D44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4"/>
          <p:cNvSpPr/>
          <p:nvPr/>
        </p:nvSpPr>
        <p:spPr>
          <a:xfrm>
            <a:off x="2926080" y="6022848"/>
            <a:ext cx="624840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GYNAECOLOGY 20th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7353" y="1720035"/>
            <a:ext cx="673221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BLOCK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Lecture 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Duration : 1 hour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/>
              <a:t>OBSTETRICS HISTORY AND </a:t>
            </a:r>
            <a:r>
              <a:rPr lang="en-US" sz="2400" dirty="0" smtClean="0"/>
              <a:t>EXAMINATION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0741" y="3780112"/>
            <a:ext cx="80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Block </a:t>
            </a:r>
            <a:r>
              <a:rPr lang="en-US" sz="2400" b="1" dirty="0">
                <a:solidFill>
                  <a:srgbClr val="000000"/>
                </a:solidFill>
                <a:cs typeface="+mj-cs"/>
              </a:rPr>
              <a:t>staff</a:t>
            </a: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cs typeface="+mj-cs"/>
              </a:rPr>
              <a:t>Dr.Raya Muslim Al Hassan (module leader)          </a:t>
            </a:r>
            <a:endParaRPr lang="en-US" sz="2400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Dr.Marwa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adik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cs typeface="+mj-cs"/>
              </a:rPr>
              <a:t>coleader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)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Dr. Abdul </a:t>
            </a:r>
            <a:r>
              <a:rPr lang="en-US" sz="2400" dirty="0" err="1" smtClean="0">
                <a:solidFill>
                  <a:srgbClr val="000000"/>
                </a:solidFill>
              </a:rPr>
              <a:t>kareem</a:t>
            </a:r>
            <a:r>
              <a:rPr lang="en-US" sz="2400" dirty="0" smtClean="0">
                <a:solidFill>
                  <a:srgbClr val="000000"/>
                </a:solidFill>
              </a:rPr>
              <a:t> Hussain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ubber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Dr.Alaa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Hufdhi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49173" y="858014"/>
            <a:ext cx="590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2021-2022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5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1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109"/>
            <a:ext cx="10515600" cy="1325563"/>
          </a:xfrm>
        </p:spPr>
        <p:txBody>
          <a:bodyPr/>
          <a:lstStyle/>
          <a:p>
            <a:r>
              <a:rPr lang="en-US" dirty="0" smtClean="0"/>
              <a:t>Obstetric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Inspection 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US" sz="2000" dirty="0" smtClean="0"/>
              <a:t>Assess </a:t>
            </a:r>
            <a:r>
              <a:rPr lang="en-US" sz="2000" dirty="0"/>
              <a:t>the shape of the uterus and note any asymmetry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Look for fetal movements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Note any signs of pregnancy such as </a:t>
            </a:r>
            <a:r>
              <a:rPr lang="en-US" sz="2000" dirty="0" err="1"/>
              <a:t>striae</a:t>
            </a:r>
            <a:r>
              <a:rPr lang="en-US" sz="2000" dirty="0"/>
              <a:t> </a:t>
            </a:r>
            <a:r>
              <a:rPr lang="en-US" sz="2000" dirty="0" err="1"/>
              <a:t>gravidarum</a:t>
            </a:r>
            <a:r>
              <a:rPr lang="en-US" sz="2000" dirty="0"/>
              <a:t> (stretch marks) or </a:t>
            </a:r>
            <a:r>
              <a:rPr lang="en-US" sz="2000" dirty="0" err="1"/>
              <a:t>linea</a:t>
            </a:r>
            <a:r>
              <a:rPr lang="en-US" sz="2000" dirty="0"/>
              <a:t> </a:t>
            </a:r>
            <a:r>
              <a:rPr lang="en-US" sz="2000" dirty="0" err="1"/>
              <a:t>nigra</a:t>
            </a:r>
            <a:r>
              <a:rPr lang="en-US" sz="2000" dirty="0"/>
              <a:t> (the faint brown line running from the umbilicus to the symphysis pubis). </a:t>
            </a:r>
            <a:endParaRPr lang="en-US" sz="2000" dirty="0" smtClean="0"/>
          </a:p>
          <a:p>
            <a:r>
              <a:rPr lang="en-US" sz="2000" dirty="0" smtClean="0"/>
              <a:t>Look </a:t>
            </a:r>
            <a:r>
              <a:rPr lang="en-US" sz="2000" dirty="0"/>
              <a:t>for scars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The common areas to find scars are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suprapubic (caesarean section, laparotomy for ectopic pregnancy or ovarian masses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sub-umbilical (laparoscopy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right iliac fossa (</a:t>
            </a:r>
            <a:r>
              <a:rPr lang="en-US" sz="2000" dirty="0" err="1"/>
              <a:t>appendicectomy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right upper quadrant (</a:t>
            </a:r>
            <a:r>
              <a:rPr lang="en-US" sz="2000" dirty="0" err="1"/>
              <a:t>cholycystectomy</a:t>
            </a:r>
            <a:r>
              <a:rPr lang="en-US" sz="2000" dirty="0"/>
              <a:t>). </a:t>
            </a: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37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24" y="737489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Palpation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dirty="0" smtClean="0"/>
              <a:t>The </a:t>
            </a:r>
            <a:r>
              <a:rPr lang="en-US" dirty="0"/>
              <a:t>purpose of palpating the pregnant abdomen is to assess:</a:t>
            </a:r>
          </a:p>
          <a:p>
            <a:pPr marL="0" indent="0">
              <a:buNone/>
            </a:pPr>
            <a:r>
              <a:rPr lang="en-US" dirty="0" smtClean="0"/>
              <a:t>  -  </a:t>
            </a:r>
            <a:r>
              <a:rPr lang="en-US" dirty="0"/>
              <a:t>The number of babies.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The </a:t>
            </a:r>
            <a:r>
              <a:rPr lang="en-US" dirty="0"/>
              <a:t>size of the baby.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The </a:t>
            </a:r>
            <a:r>
              <a:rPr lang="en-US" dirty="0"/>
              <a:t>lie of the baby.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The </a:t>
            </a:r>
            <a:r>
              <a:rPr lang="en-US" dirty="0"/>
              <a:t>presentation of the baby.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Whether </a:t>
            </a:r>
            <a:r>
              <a:rPr lang="en-US" dirty="0"/>
              <a:t>the baby is </a:t>
            </a:r>
            <a:r>
              <a:rPr lang="en-US" dirty="0" smtClean="0"/>
              <a:t>engaged.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Symphysis–fundal </a:t>
            </a:r>
            <a:r>
              <a:rPr lang="en-US" dirty="0"/>
              <a:t>height measurement Symphysis–fundal height (SFH) should be measured and recorded</a:t>
            </a:r>
          </a:p>
          <a:p>
            <a:r>
              <a:rPr lang="en-US" sz="4200" dirty="0">
                <a:solidFill>
                  <a:srgbClr val="FF0000"/>
                </a:solidFill>
              </a:rPr>
              <a:t> Auscultation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343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957392"/>
          </a:xfrm>
        </p:spPr>
      </p:pic>
    </p:spTree>
    <p:extLst>
      <p:ext uri="{BB962C8B-B14F-4D97-AF65-F5344CB8AC3E}">
        <p14:creationId xmlns:p14="http://schemas.microsoft.com/office/powerpoint/2010/main" val="19656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05464"/>
          </a:xfrm>
        </p:spPr>
      </p:pic>
    </p:spTree>
    <p:extLst>
      <p:ext uri="{BB962C8B-B14F-4D97-AF65-F5344CB8AC3E}">
        <p14:creationId xmlns:p14="http://schemas.microsoft.com/office/powerpoint/2010/main" val="16185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FOR DATE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>
                <a:latin typeface="Calibri" pitchFamily="34" charset="0"/>
              </a:rPr>
              <a:t>wrong date.</a:t>
            </a:r>
          </a:p>
          <a:p>
            <a:r>
              <a:rPr lang="en-US" dirty="0">
                <a:latin typeface="Calibri" pitchFamily="34" charset="0"/>
              </a:rPr>
              <a:t>2. twin.</a:t>
            </a:r>
          </a:p>
          <a:p>
            <a:r>
              <a:rPr lang="en-US" dirty="0">
                <a:latin typeface="Calibri" pitchFamily="34" charset="0"/>
              </a:rPr>
              <a:t>3. </a:t>
            </a:r>
            <a:r>
              <a:rPr lang="en-US" dirty="0" err="1">
                <a:latin typeface="Calibri" pitchFamily="34" charset="0"/>
              </a:rPr>
              <a:t>macrosomic</a:t>
            </a:r>
            <a:r>
              <a:rPr lang="en-US" dirty="0">
                <a:latin typeface="Calibri" pitchFamily="34" charset="0"/>
              </a:rPr>
              <a:t> baby.</a:t>
            </a:r>
          </a:p>
          <a:p>
            <a:r>
              <a:rPr lang="en-US" dirty="0">
                <a:latin typeface="Calibri" pitchFamily="34" charset="0"/>
              </a:rPr>
              <a:t>4. </a:t>
            </a:r>
            <a:r>
              <a:rPr lang="en-US" dirty="0" err="1">
                <a:latin typeface="Calibri" pitchFamily="34" charset="0"/>
              </a:rPr>
              <a:t>polyhydramnios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r>
              <a:rPr lang="en-US" dirty="0">
                <a:latin typeface="Calibri" pitchFamily="34" charset="0"/>
              </a:rPr>
              <a:t>5. fibroid.</a:t>
            </a:r>
          </a:p>
          <a:p>
            <a:r>
              <a:rPr lang="en-US" dirty="0">
                <a:latin typeface="Calibri" pitchFamily="34" charset="0"/>
              </a:rPr>
              <a:t>6. full bladder.</a:t>
            </a:r>
            <a:endParaRPr lang="ar-IQ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7.maternal obesity.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58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109"/>
            <a:ext cx="10515600" cy="1325563"/>
          </a:xfrm>
        </p:spPr>
        <p:txBody>
          <a:bodyPr/>
          <a:lstStyle/>
          <a:p>
            <a:r>
              <a:rPr lang="en-US" dirty="0" smtClean="0"/>
              <a:t>SMALL FOR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1. wrong date.</a:t>
            </a:r>
          </a:p>
          <a:p>
            <a:r>
              <a:rPr lang="en-US" dirty="0">
                <a:latin typeface="Calibri" pitchFamily="34" charset="0"/>
              </a:rPr>
              <a:t>2. intrauterine death.</a:t>
            </a:r>
          </a:p>
          <a:p>
            <a:r>
              <a:rPr lang="en-US" dirty="0">
                <a:latin typeface="Calibri" pitchFamily="34" charset="0"/>
              </a:rPr>
              <a:t>3. IUGR.</a:t>
            </a:r>
          </a:p>
          <a:p>
            <a:r>
              <a:rPr lang="en-US" dirty="0">
                <a:latin typeface="Calibri" pitchFamily="34" charset="0"/>
              </a:rPr>
              <a:t>4.oligohydramnios.</a:t>
            </a:r>
          </a:p>
          <a:p>
            <a:r>
              <a:rPr lang="en-US" dirty="0">
                <a:latin typeface="Calibri" pitchFamily="34" charset="0"/>
              </a:rPr>
              <a:t>5.trasverse lie.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2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28" y="1122712"/>
            <a:ext cx="9216571" cy="5052963"/>
          </a:xfrm>
        </p:spPr>
      </p:pic>
      <p:sp>
        <p:nvSpPr>
          <p:cNvPr id="5" name="Rectangle 4"/>
          <p:cNvSpPr/>
          <p:nvPr/>
        </p:nvSpPr>
        <p:spPr>
          <a:xfrm>
            <a:off x="972457" y="3626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1.Fundal grip it is used to determine which fetal part occupy the upper uterine segment.</a:t>
            </a:r>
          </a:p>
        </p:txBody>
      </p:sp>
    </p:spTree>
    <p:extLst>
      <p:ext uri="{BB962C8B-B14F-4D97-AF65-F5344CB8AC3E}">
        <p14:creationId xmlns:p14="http://schemas.microsoft.com/office/powerpoint/2010/main" val="33206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85" y="1197229"/>
            <a:ext cx="10515600" cy="1325563"/>
          </a:xfrm>
        </p:spPr>
        <p:txBody>
          <a:bodyPr/>
          <a:lstStyle/>
          <a:p>
            <a:r>
              <a:rPr lang="en-US" dirty="0"/>
              <a:t>. lateral grip it is used to determine the lie of the </a:t>
            </a:r>
            <a:r>
              <a:rPr lang="en-US" dirty="0" err="1"/>
              <a:t>fetus,and</a:t>
            </a:r>
            <a:r>
              <a:rPr lang="en-US" dirty="0"/>
              <a:t> the location of the 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89" y="2522792"/>
            <a:ext cx="5344161" cy="4002962"/>
          </a:xfrm>
          <a:prstGeom prst="rect">
            <a:avLst/>
          </a:prstGeom>
        </p:spPr>
      </p:pic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01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757" y="11483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First pelvic grip (</a:t>
            </a:r>
            <a:r>
              <a:rPr lang="en-US" dirty="0" err="1"/>
              <a:t>PawlicK</a:t>
            </a:r>
            <a:r>
              <a:rPr lang="en-US" dirty="0"/>
              <a:t> grip) IT IS used to determine if the presenting part is engaged or not.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96" y="2542545"/>
            <a:ext cx="5046642" cy="3780110"/>
          </a:xfrm>
          <a:prstGeom prst="rect">
            <a:avLst/>
          </a:prstGeom>
        </p:spPr>
      </p:pic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95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21" y="68262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</a:t>
            </a:r>
            <a:r>
              <a:rPr lang="en-US" dirty="0" smtClean="0"/>
              <a:t>To understand the principles of taking an obstetric history.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understand the key components of an obstetric examination.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How to perform an appropriate obstetric examination.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5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24" y="10052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Second pelvic grip: It is used to determine which part occupy the lower uterine </a:t>
            </a:r>
            <a:r>
              <a:rPr lang="en-US" dirty="0" err="1"/>
              <a:t>segment.and</a:t>
            </a:r>
            <a:r>
              <a:rPr lang="en-US" dirty="0"/>
              <a:t> degree of fetal head flexion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2493137"/>
            <a:ext cx="5801784" cy="4351338"/>
          </a:xfrm>
        </p:spPr>
      </p:pic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86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85" y="1288669"/>
            <a:ext cx="10515600" cy="1325563"/>
          </a:xfrm>
        </p:spPr>
        <p:txBody>
          <a:bodyPr/>
          <a:lstStyle/>
          <a:p>
            <a:r>
              <a:rPr lang="en-US" dirty="0"/>
              <a:t>Auscultation 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/>
              <a:t>sonicaid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311" y="1077657"/>
            <a:ext cx="3877676" cy="5359719"/>
          </a:xfrm>
        </p:spPr>
      </p:pic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94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Normal fetal heart rate is between </a:t>
            </a:r>
            <a:r>
              <a:rPr lang="en-US" dirty="0" smtClean="0">
                <a:latin typeface="Calibri" pitchFamily="34" charset="0"/>
              </a:rPr>
              <a:t>110 - 160 </a:t>
            </a:r>
            <a:r>
              <a:rPr lang="en-US" dirty="0">
                <a:latin typeface="Calibri" pitchFamily="34" charset="0"/>
              </a:rPr>
              <a:t>BPM</a:t>
            </a:r>
            <a:r>
              <a:rPr lang="en-US" dirty="0" smtClean="0">
                <a:latin typeface="Calibri" pitchFamily="34" charset="0"/>
              </a:rPr>
              <a:t>,</a:t>
            </a:r>
          </a:p>
          <a:p>
            <a:pPr marL="0" indent="0">
              <a:buNone/>
            </a:pPr>
            <a:r>
              <a:rPr lang="en-US">
                <a:latin typeface="Calibri" pitchFamily="34" charset="0"/>
              </a:rPr>
              <a:t> </a:t>
            </a:r>
            <a:r>
              <a:rPr lang="en-US" smtClean="0">
                <a:latin typeface="Calibri" pitchFamily="34" charset="0"/>
              </a:rPr>
              <a:t>its </a:t>
            </a:r>
            <a:r>
              <a:rPr lang="en-US" dirty="0">
                <a:latin typeface="Calibri" pitchFamily="34" charset="0"/>
              </a:rPr>
              <a:t>location </a:t>
            </a:r>
            <a:r>
              <a:rPr lang="en-US">
                <a:latin typeface="Calibri" pitchFamily="34" charset="0"/>
              </a:rPr>
              <a:t>is </a:t>
            </a:r>
            <a:r>
              <a:rPr lang="en-US" smtClean="0">
                <a:latin typeface="Calibri" pitchFamily="34" charset="0"/>
              </a:rPr>
              <a:t>: -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Below the maternal umbilicus in case of cephalic presentation.</a:t>
            </a:r>
          </a:p>
          <a:p>
            <a:r>
              <a:rPr lang="en-US" dirty="0">
                <a:latin typeface="Calibri" pitchFamily="34" charset="0"/>
              </a:rPr>
              <a:t>Above the maternal umbilicus in case of breech  presentation.</a:t>
            </a:r>
          </a:p>
          <a:p>
            <a:r>
              <a:rPr lang="en-US" dirty="0">
                <a:latin typeface="Calibri" pitchFamily="34" charset="0"/>
              </a:rPr>
              <a:t>In the maternal flank in case of shoulder presentation.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92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23" y="15970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the resident doctor in the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ward and you want to take a history from a_22_year old </a:t>
            </a:r>
            <a:r>
              <a:rPr lang="en-US" sz="3200" dirty="0" err="1" smtClean="0"/>
              <a:t>pt</a:t>
            </a:r>
            <a:r>
              <a:rPr lang="en-US" sz="3200" dirty="0" smtClean="0"/>
              <a:t> who is complaining from vaginal bleeding and mild abdominal pain</a:t>
            </a:r>
          </a:p>
          <a:p>
            <a:endParaRPr lang="en-US" sz="32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90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yourself; tell the patient who you are and why you have come to see them.</a:t>
            </a:r>
          </a:p>
          <a:p>
            <a:r>
              <a:rPr lang="en-US" dirty="0" smtClean="0"/>
              <a:t>Make sure that the patient is seated comfortably. </a:t>
            </a:r>
          </a:p>
          <a:p>
            <a:r>
              <a:rPr lang="en-US" dirty="0" smtClean="0"/>
              <a:t>Take a permission. </a:t>
            </a:r>
          </a:p>
          <a:p>
            <a:r>
              <a:rPr lang="en-US" dirty="0" smtClean="0"/>
              <a:t>Make sure you are wearing your identity badge.</a:t>
            </a:r>
          </a:p>
          <a:p>
            <a:r>
              <a:rPr lang="en-US" dirty="0" smtClean="0"/>
              <a:t> Wash your hands or use alcohol gel. </a:t>
            </a:r>
          </a:p>
          <a:p>
            <a:r>
              <a:rPr lang="en-US" dirty="0" smtClean="0"/>
              <a:t>Be  gentle. </a:t>
            </a:r>
          </a:p>
          <a:p>
            <a:r>
              <a:rPr lang="en-US" dirty="0" smtClean="0"/>
              <a:t> Always have a chaperone present when you examine patient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22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133855"/>
            <a:ext cx="10503408" cy="43298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The main parts of history are:</a:t>
            </a:r>
          </a:p>
          <a:p>
            <a:r>
              <a:rPr lang="en-US" dirty="0" smtClean="0"/>
              <a:t>Identity</a:t>
            </a:r>
          </a:p>
          <a:p>
            <a:r>
              <a:rPr lang="en-US" dirty="0" smtClean="0"/>
              <a:t>Chief complaint</a:t>
            </a:r>
          </a:p>
          <a:p>
            <a:r>
              <a:rPr lang="en-US" dirty="0" smtClean="0"/>
              <a:t>History of present illness</a:t>
            </a:r>
          </a:p>
          <a:p>
            <a:r>
              <a:rPr lang="en-US" dirty="0" smtClean="0"/>
              <a:t>Review of systems</a:t>
            </a:r>
          </a:p>
          <a:p>
            <a:r>
              <a:rPr lang="en-US" dirty="0" smtClean="0"/>
              <a:t>Obstetric history</a:t>
            </a:r>
          </a:p>
          <a:p>
            <a:r>
              <a:rPr lang="en-US" dirty="0" err="1" smtClean="0"/>
              <a:t>Gynaecological</a:t>
            </a:r>
            <a:r>
              <a:rPr lang="en-US" dirty="0" smtClean="0"/>
              <a:t> history</a:t>
            </a:r>
          </a:p>
          <a:p>
            <a:r>
              <a:rPr lang="en-US" dirty="0" smtClean="0"/>
              <a:t>Social history</a:t>
            </a:r>
          </a:p>
          <a:p>
            <a:r>
              <a:rPr lang="en-US" dirty="0" smtClean="0"/>
              <a:t>Drug history</a:t>
            </a:r>
          </a:p>
          <a:p>
            <a:r>
              <a:rPr lang="en-US" dirty="0" smtClean="0"/>
              <a:t>Medical and Surgical history</a:t>
            </a:r>
          </a:p>
          <a:p>
            <a:r>
              <a:rPr lang="en-US" dirty="0" smtClean="0"/>
              <a:t>Family history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699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889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IDENTITY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Blood group</a:t>
            </a:r>
          </a:p>
          <a:p>
            <a:r>
              <a:rPr lang="en-US" dirty="0" smtClean="0"/>
              <a:t>LMP/EDD</a:t>
            </a:r>
          </a:p>
          <a:p>
            <a:r>
              <a:rPr lang="en-US" dirty="0" err="1" smtClean="0"/>
              <a:t>Adress</a:t>
            </a:r>
            <a:endParaRPr lang="en-US" dirty="0" smtClean="0"/>
          </a:p>
          <a:p>
            <a:r>
              <a:rPr lang="en-US" dirty="0" smtClean="0"/>
              <a:t>gravidity (G)</a:t>
            </a:r>
          </a:p>
          <a:p>
            <a:r>
              <a:rPr lang="en-US" dirty="0" smtClean="0"/>
              <a:t>Parity(P)</a:t>
            </a:r>
          </a:p>
          <a:p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Her husband name ,age ,occupation and blood group</a:t>
            </a:r>
          </a:p>
          <a:p>
            <a:r>
              <a:rPr lang="en-US" dirty="0">
                <a:latin typeface="Calibri" pitchFamily="34" charset="0"/>
              </a:rPr>
              <a:t>Next of kin.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73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45" y="1170432"/>
            <a:ext cx="10594848" cy="5399723"/>
          </a:xfrm>
        </p:spPr>
        <p:txBody>
          <a:bodyPr>
            <a:normAutofit fontScale="77500" lnSpcReduction="20000"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  Chief Complaint</a:t>
            </a:r>
          </a:p>
          <a:p>
            <a:r>
              <a:rPr lang="en-US" sz="4300" dirty="0" smtClean="0">
                <a:solidFill>
                  <a:srgbClr val="FF0000"/>
                </a:solidFill>
              </a:rPr>
              <a:t>History of present illness:</a:t>
            </a:r>
          </a:p>
          <a:p>
            <a:pPr marL="0" indent="0">
              <a:buNone/>
            </a:pPr>
            <a:r>
              <a:rPr lang="en-US" sz="3200" dirty="0" smtClean="0"/>
              <a:t>A-analysis of chief complaint</a:t>
            </a:r>
          </a:p>
          <a:p>
            <a:pPr marL="0" indent="0">
              <a:buNone/>
            </a:pPr>
            <a:r>
              <a:rPr lang="en-US" sz="3200" dirty="0" smtClean="0"/>
              <a:t>B-patient reaction</a:t>
            </a:r>
          </a:p>
          <a:p>
            <a:pPr marL="0" indent="0">
              <a:buNone/>
            </a:pPr>
            <a:r>
              <a:rPr lang="en-US" sz="3200" dirty="0" smtClean="0"/>
              <a:t>C-action to the pt.</a:t>
            </a:r>
          </a:p>
          <a:p>
            <a:pPr marL="0" indent="0">
              <a:buNone/>
            </a:pPr>
            <a:r>
              <a:rPr lang="en-US" sz="3200" dirty="0" smtClean="0"/>
              <a:t>D-her condition now</a:t>
            </a:r>
            <a:endParaRPr lang="en-US" sz="3200" dirty="0"/>
          </a:p>
          <a:p>
            <a:pPr marL="0" indent="0"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Review of systems</a:t>
            </a:r>
          </a:p>
          <a:p>
            <a:pPr marL="0" indent="0">
              <a:buNone/>
            </a:pPr>
            <a:r>
              <a:rPr lang="en-US" sz="4700" dirty="0" smtClean="0">
                <a:solidFill>
                  <a:srgbClr val="FF0000"/>
                </a:solidFill>
              </a:rPr>
              <a:t>Drug history</a:t>
            </a:r>
          </a:p>
          <a:p>
            <a:pPr marL="0" indent="0">
              <a:buNone/>
            </a:pPr>
            <a:r>
              <a:rPr lang="en-US" sz="4700" dirty="0" smtClean="0">
                <a:solidFill>
                  <a:srgbClr val="FF0000"/>
                </a:solidFill>
              </a:rPr>
              <a:t>Family history</a:t>
            </a:r>
          </a:p>
          <a:p>
            <a:pPr marL="0" indent="0">
              <a:buNone/>
            </a:pPr>
            <a:r>
              <a:rPr lang="en-US" sz="4700" dirty="0" smtClean="0">
                <a:solidFill>
                  <a:srgbClr val="FF0000"/>
                </a:solidFill>
              </a:rPr>
              <a:t>Social history</a:t>
            </a:r>
          </a:p>
          <a:p>
            <a:pPr marL="0" indent="0">
              <a:buNone/>
            </a:pPr>
            <a:r>
              <a:rPr lang="en-US" sz="4700" dirty="0" smtClean="0">
                <a:solidFill>
                  <a:srgbClr val="FF0000"/>
                </a:solidFill>
              </a:rPr>
              <a:t>Medical and surgical history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46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4424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Gynaecological</a:t>
            </a:r>
            <a:r>
              <a:rPr lang="en-US" dirty="0" smtClean="0">
                <a:solidFill>
                  <a:srgbClr val="FF0000"/>
                </a:solidFill>
              </a:rPr>
              <a:t> history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A/menstrual cycle is regular or not/length/duration/any problems</a:t>
            </a:r>
          </a:p>
          <a:p>
            <a:r>
              <a:rPr lang="en-US" dirty="0" smtClean="0"/>
              <a:t>b/contraception</a:t>
            </a:r>
          </a:p>
          <a:p>
            <a:r>
              <a:rPr lang="en-US" dirty="0" smtClean="0"/>
              <a:t>c/last cervical smear</a:t>
            </a:r>
          </a:p>
          <a:p>
            <a:r>
              <a:rPr lang="en-US" dirty="0" smtClean="0"/>
              <a:t>d/</a:t>
            </a:r>
            <a:r>
              <a:rPr lang="en-US" dirty="0" err="1" smtClean="0"/>
              <a:t>gynaecological</a:t>
            </a:r>
            <a:r>
              <a:rPr lang="en-US" dirty="0" smtClean="0"/>
              <a:t> operations</a:t>
            </a:r>
          </a:p>
          <a:p>
            <a:r>
              <a:rPr lang="en-US" dirty="0" smtClean="0"/>
              <a:t>e/PID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1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Obstetric history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Marriage –conception period</a:t>
            </a:r>
          </a:p>
          <a:p>
            <a:r>
              <a:rPr lang="en-US" dirty="0" smtClean="0"/>
              <a:t>Analysis of each pregnancy:</a:t>
            </a:r>
          </a:p>
          <a:p>
            <a:r>
              <a:rPr lang="en-US" dirty="0" smtClean="0"/>
              <a:t>First </a:t>
            </a:r>
            <a:r>
              <a:rPr lang="en-US" dirty="0" err="1" smtClean="0"/>
              <a:t>trimester:nausea</a:t>
            </a:r>
            <a:r>
              <a:rPr lang="en-US" dirty="0" smtClean="0"/>
              <a:t>/vomiting/VB/fever/illness</a:t>
            </a:r>
          </a:p>
          <a:p>
            <a:r>
              <a:rPr lang="en-US" dirty="0" smtClean="0"/>
              <a:t>Second </a:t>
            </a:r>
            <a:r>
              <a:rPr lang="en-US" dirty="0" err="1" smtClean="0"/>
              <a:t>trimester:fetal</a:t>
            </a:r>
            <a:r>
              <a:rPr lang="en-US" dirty="0" smtClean="0"/>
              <a:t> movement/+…..</a:t>
            </a:r>
          </a:p>
          <a:p>
            <a:r>
              <a:rPr lang="en-US" dirty="0" smtClean="0"/>
              <a:t>Third </a:t>
            </a:r>
            <a:r>
              <a:rPr lang="en-US" dirty="0" err="1" smtClean="0"/>
              <a:t>trimester:VB</a:t>
            </a:r>
            <a:r>
              <a:rPr lang="en-US" dirty="0" smtClean="0"/>
              <a:t>/blood transfusion/D.M/</a:t>
            </a:r>
            <a:r>
              <a:rPr lang="en-US" dirty="0" err="1" smtClean="0"/>
              <a:t>Ht</a:t>
            </a:r>
            <a:endParaRPr lang="en-US" dirty="0" smtClean="0"/>
          </a:p>
          <a:p>
            <a:r>
              <a:rPr lang="en-US" dirty="0" smtClean="0"/>
              <a:t>Delivery</a:t>
            </a:r>
          </a:p>
          <a:p>
            <a:r>
              <a:rPr lang="en-US" dirty="0" err="1" smtClean="0"/>
              <a:t>Postpartum:bleeding</a:t>
            </a:r>
            <a:r>
              <a:rPr lang="en-US" dirty="0" smtClean="0"/>
              <a:t>/fever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0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873</Words>
  <Application>Microsoft Office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Britannic Bold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PowerPoint Presentation</vt:lpstr>
      <vt:lpstr>PowerPoint Presentation</vt:lpstr>
      <vt:lpstr>PowerPoint Presentation</vt:lpstr>
      <vt:lpstr>IDENTITY</vt:lpstr>
      <vt:lpstr>PowerPoint Presentation</vt:lpstr>
      <vt:lpstr>Gynaecological history </vt:lpstr>
      <vt:lpstr>Obstetric history</vt:lpstr>
      <vt:lpstr>Obstetric examination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FOR DATE</vt:lpstr>
      <vt:lpstr>PowerPoint Presentation</vt:lpstr>
      <vt:lpstr>. lateral grip it is used to determine the lie of the fetus,and the location of the back</vt:lpstr>
      <vt:lpstr>First pelvic grip (PawlicK grip) IT IS used to determine if the presenting part is engaged or not.</vt:lpstr>
      <vt:lpstr>Second pelvic grip: It is used to determine which part occupy the lower uterine segment.and degree of fetal head flexion</vt:lpstr>
      <vt:lpstr>Auscultation      sonicaid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OBSTETRICS HISTORY AND EXAMINATION</dc:title>
  <dc:creator>msi</dc:creator>
  <cp:lastModifiedBy>msi</cp:lastModifiedBy>
  <cp:revision>18</cp:revision>
  <dcterms:created xsi:type="dcterms:W3CDTF">2022-03-04T16:02:31Z</dcterms:created>
  <dcterms:modified xsi:type="dcterms:W3CDTF">2022-04-08T18:11:55Z</dcterms:modified>
</cp:coreProperties>
</file>